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3778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02136"/>
            <a:ext cx="75564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Shopping Behavior Analysis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4837748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Uncovering insights from transactional data for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39121"/>
            <a:ext cx="7973377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Business Recommendations</a:t>
            </a:r>
            <a:endParaRPr lang="en-US" sz="5100" dirty="0"/>
          </a:p>
        </p:txBody>
      </p:sp>
      <p:sp>
        <p:nvSpPr>
          <p:cNvPr id="3" name="Shape 1"/>
          <p:cNvSpPr/>
          <p:nvPr/>
        </p:nvSpPr>
        <p:spPr>
          <a:xfrm>
            <a:off x="793790" y="2840474"/>
            <a:ext cx="4196358" cy="1664137"/>
          </a:xfrm>
          <a:prstGeom prst="roundRect">
            <a:avLst>
              <a:gd name="adj" fmla="val 8792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840474"/>
            <a:ext cx="121920" cy="1664137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097768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Boost Subscriptions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1142524" y="3657719"/>
            <a:ext cx="359033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Promote exclusive benefits to increase subscriber base.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840474"/>
            <a:ext cx="4196358" cy="1664137"/>
          </a:xfrm>
          <a:prstGeom prst="roundRect">
            <a:avLst>
              <a:gd name="adj" fmla="val 8792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840474"/>
            <a:ext cx="121920" cy="1664137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097768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Loyalty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5565696" y="3657719"/>
            <a:ext cx="359033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 programs to reward repeat buyers and foster loyalty.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840474"/>
            <a:ext cx="4196358" cy="1664137"/>
          </a:xfrm>
          <a:prstGeom prst="roundRect">
            <a:avLst>
              <a:gd name="adj" fmla="val 8792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2840474"/>
            <a:ext cx="121920" cy="1664137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097768"/>
            <a:ext cx="3344347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Review Discount Policy</a:t>
            </a:r>
            <a:endParaRPr lang="en-US" sz="2550" dirty="0"/>
          </a:p>
        </p:txBody>
      </p:sp>
      <p:sp>
        <p:nvSpPr>
          <p:cNvPr id="14" name="Text 12"/>
          <p:cNvSpPr/>
          <p:nvPr/>
        </p:nvSpPr>
        <p:spPr>
          <a:xfrm>
            <a:off x="9988868" y="3657719"/>
            <a:ext cx="3590330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Balance sales boosts with margin control for profitability.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731425"/>
            <a:ext cx="4196358" cy="1958935"/>
          </a:xfrm>
          <a:prstGeom prst="roundRect">
            <a:avLst>
              <a:gd name="adj" fmla="val 7469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63310" y="4731425"/>
            <a:ext cx="121920" cy="1958935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17" name="Text 15"/>
          <p:cNvSpPr/>
          <p:nvPr/>
        </p:nvSpPr>
        <p:spPr>
          <a:xfrm>
            <a:off x="1142524" y="4988719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Product Positioning</a:t>
            </a:r>
            <a:endParaRPr lang="en-US" sz="2550" dirty="0"/>
          </a:p>
        </p:txBody>
      </p:sp>
      <p:sp>
        <p:nvSpPr>
          <p:cNvPr id="18" name="Text 16"/>
          <p:cNvSpPr/>
          <p:nvPr/>
        </p:nvSpPr>
        <p:spPr>
          <a:xfrm>
            <a:off x="1142524" y="5548670"/>
            <a:ext cx="3590330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Highlight top-rated and best-selling products in marketing campaigns.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4731425"/>
            <a:ext cx="4196358" cy="1958935"/>
          </a:xfrm>
          <a:prstGeom prst="roundRect">
            <a:avLst>
              <a:gd name="adj" fmla="val 7469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186482" y="4731425"/>
            <a:ext cx="121920" cy="1958935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21" name="Text 19"/>
          <p:cNvSpPr/>
          <p:nvPr/>
        </p:nvSpPr>
        <p:spPr>
          <a:xfrm>
            <a:off x="5565696" y="4988719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Targeted Marketing</a:t>
            </a:r>
            <a:endParaRPr lang="en-US" sz="2550" dirty="0"/>
          </a:p>
        </p:txBody>
      </p:sp>
      <p:sp>
        <p:nvSpPr>
          <p:cNvPr id="22" name="Text 20"/>
          <p:cNvSpPr/>
          <p:nvPr/>
        </p:nvSpPr>
        <p:spPr>
          <a:xfrm>
            <a:off x="5565696" y="5548670"/>
            <a:ext cx="3590330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Focus efforts on high-revenue age groups and express-shipping users.</a:t>
            </a:r>
            <a:endParaRPr lang="en-US" sz="1750" dirty="0"/>
          </a:p>
        </p:txBody>
      </p:sp>
      <p:sp>
        <p:nvSpPr>
          <p:cNvPr id="23" name="Rounded Rectangle 22"/>
          <p:cNvSpPr/>
          <p:nvPr/>
        </p:nvSpPr>
        <p:spPr>
          <a:xfrm>
            <a:off x="12561570" y="7726680"/>
            <a:ext cx="1954530" cy="3886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7028"/>
            <a:ext cx="10244614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Project Overview &amp; Data Summary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793790" y="3351728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Project Goal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793790" y="4002405"/>
            <a:ext cx="6244709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 3,900 purchases to optimize operations and guide strategy.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96076"/>
            <a:ext cx="6244709" cy="1179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Spending patterns</a:t>
            </a:r>
            <a:endParaRPr lang="en-US" sz="17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segments</a:t>
            </a:r>
            <a:endParaRPr lang="en-US" sz="17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preferences</a:t>
            </a:r>
            <a:endParaRPr lang="en-US" sz="17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Subscription behavior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351728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Dataset Snapshot</a:t>
            </a:r>
            <a:endParaRPr lang="en-US" sz="2550" dirty="0"/>
          </a:p>
        </p:txBody>
      </p:sp>
      <p:sp>
        <p:nvSpPr>
          <p:cNvPr id="7" name="Text 5"/>
          <p:cNvSpPr/>
          <p:nvPr/>
        </p:nvSpPr>
        <p:spPr>
          <a:xfrm>
            <a:off x="7599521" y="4002405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18 columns, 3,900 rows of transactional data.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501277"/>
            <a:ext cx="6244709" cy="1179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Demographics (Age, Gender, Location)</a:t>
            </a:r>
            <a:endParaRPr lang="en-US" sz="17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Purchase details (Item, Category, Amount)</a:t>
            </a:r>
            <a:endParaRPr lang="en-US" sz="17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Behavior (Discount, Reviews, Frequency)</a:t>
            </a:r>
            <a:endParaRPr lang="en-US" sz="17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Missing: 37 Review Ratings</a:t>
            </a:r>
            <a:endParaRPr lang="en-US" sz="1750" dirty="0"/>
          </a:p>
        </p:txBody>
      </p:sp>
      <p:sp>
        <p:nvSpPr>
          <p:cNvPr id="10" name="Rounded Rectangle 9"/>
          <p:cNvSpPr/>
          <p:nvPr/>
        </p:nvSpPr>
        <p:spPr>
          <a:xfrm>
            <a:off x="12561570" y="7726680"/>
            <a:ext cx="1954530" cy="3886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9159"/>
            <a:ext cx="10066973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Exploratory Data Analysis (Python)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793790" y="2190512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556867"/>
            <a:ext cx="640794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731175"/>
            <a:ext cx="4074319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Loading &amp; Exploration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793790" y="3291126"/>
            <a:ext cx="64079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Imported with pandas, checked structure and statistics.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190512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556867"/>
            <a:ext cx="6408063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731175"/>
            <a:ext cx="330636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Missing Data Handling</a:t>
            </a:r>
            <a:endParaRPr lang="en-US" sz="2550" dirty="0"/>
          </a:p>
        </p:txBody>
      </p:sp>
      <p:sp>
        <p:nvSpPr>
          <p:cNvPr id="10" name="Text 8"/>
          <p:cNvSpPr/>
          <p:nvPr/>
        </p:nvSpPr>
        <p:spPr>
          <a:xfrm>
            <a:off x="7428548" y="3291126"/>
            <a:ext cx="640806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Imputed Review Ratings using median per category.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3982760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349115"/>
            <a:ext cx="640794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523423"/>
            <a:ext cx="3552587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Column Standardization</a:t>
            </a:r>
            <a:endParaRPr lang="en-US" sz="2550" dirty="0"/>
          </a:p>
        </p:txBody>
      </p:sp>
      <p:sp>
        <p:nvSpPr>
          <p:cNvPr id="14" name="Text 12"/>
          <p:cNvSpPr/>
          <p:nvPr/>
        </p:nvSpPr>
        <p:spPr>
          <a:xfrm>
            <a:off x="793790" y="5083373"/>
            <a:ext cx="64079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Renamed columns to snake_case for clarity.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3982760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349115"/>
            <a:ext cx="6408063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523423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Feature Engineering</a:t>
            </a:r>
            <a:endParaRPr lang="en-US" sz="2550" dirty="0"/>
          </a:p>
        </p:txBody>
      </p:sp>
      <p:sp>
        <p:nvSpPr>
          <p:cNvPr id="18" name="Text 16"/>
          <p:cNvSpPr/>
          <p:nvPr/>
        </p:nvSpPr>
        <p:spPr>
          <a:xfrm>
            <a:off x="7428548" y="5083373"/>
            <a:ext cx="640806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Created age_group and purchase_frequency_days.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775008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93790" y="6141363"/>
            <a:ext cx="6407944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21" name="Text 19"/>
          <p:cNvSpPr/>
          <p:nvPr/>
        </p:nvSpPr>
        <p:spPr>
          <a:xfrm>
            <a:off x="793790" y="6315670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 Consistency</a:t>
            </a:r>
            <a:endParaRPr lang="en-US" sz="2550" dirty="0"/>
          </a:p>
        </p:txBody>
      </p:sp>
      <p:sp>
        <p:nvSpPr>
          <p:cNvPr id="22" name="Text 20"/>
          <p:cNvSpPr/>
          <p:nvPr/>
        </p:nvSpPr>
        <p:spPr>
          <a:xfrm>
            <a:off x="793790" y="6875621"/>
            <a:ext cx="640794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Dropped redundant promo_code_used column.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428548" y="5775008"/>
            <a:ext cx="226814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7428548" y="6141363"/>
            <a:ext cx="6408063" cy="3048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25" name="Text 23"/>
          <p:cNvSpPr/>
          <p:nvPr/>
        </p:nvSpPr>
        <p:spPr>
          <a:xfrm>
            <a:off x="7428548" y="6315670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Database Integration</a:t>
            </a:r>
            <a:endParaRPr lang="en-US" sz="2550" dirty="0"/>
          </a:p>
        </p:txBody>
      </p:sp>
      <p:sp>
        <p:nvSpPr>
          <p:cNvPr id="26" name="Text 24"/>
          <p:cNvSpPr/>
          <p:nvPr/>
        </p:nvSpPr>
        <p:spPr>
          <a:xfrm>
            <a:off x="7428548" y="6875621"/>
            <a:ext cx="6408063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Loaded cleaned data into PostgreSQL for SQL analysis.</a:t>
            </a:r>
            <a:endParaRPr lang="en-US" sz="1750" dirty="0"/>
          </a:p>
        </p:txBody>
      </p:sp>
      <p:sp>
        <p:nvSpPr>
          <p:cNvPr id="27" name="Rounded Rectangle 26"/>
          <p:cNvSpPr/>
          <p:nvPr/>
        </p:nvSpPr>
        <p:spPr>
          <a:xfrm>
            <a:off x="12561570" y="7726680"/>
            <a:ext cx="1954530" cy="3886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0327" y="558165"/>
            <a:ext cx="8832056" cy="7585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950"/>
              </a:lnSpc>
              <a:buNone/>
            </a:pPr>
            <a:r>
              <a:rPr lang="en-US" sz="4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SQL Analysis: Key Business Insights</a:t>
            </a:r>
            <a:endParaRPr lang="en-US" sz="4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27" y="1793438"/>
            <a:ext cx="8412956" cy="575619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25965" y="2907983"/>
            <a:ext cx="2917627" cy="379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2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Revenue by Gender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9625965" y="3468886"/>
            <a:ext cx="4301609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Male customers generated $157,890, Female $75,191.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9625965" y="4150281"/>
            <a:ext cx="3954661" cy="379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2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High-Spending Discount Users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9625965" y="4711184"/>
            <a:ext cx="4301609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Identified 839 customers who used discounts but spent above average.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9625965" y="5392579"/>
            <a:ext cx="3279458" cy="379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2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Top 5 Products by Rating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9625965" y="5953482"/>
            <a:ext cx="4301609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Gloves (3.86), Sandals (3.84), Boots (3.82), Hat (3.80), Skirt (3.78).</a:t>
            </a:r>
            <a:endParaRPr lang="en-US" sz="1550" dirty="0"/>
          </a:p>
        </p:txBody>
      </p:sp>
      <p:sp>
        <p:nvSpPr>
          <p:cNvPr id="10" name="Rounded Rectangle 9"/>
          <p:cNvSpPr/>
          <p:nvPr/>
        </p:nvSpPr>
        <p:spPr>
          <a:xfrm>
            <a:off x="12561570" y="7726680"/>
            <a:ext cx="1954530" cy="3886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0327" y="558165"/>
            <a:ext cx="9938504" cy="7585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950"/>
              </a:lnSpc>
              <a:buNone/>
            </a:pPr>
            <a:r>
              <a:rPr lang="en-US" sz="4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SQL Analysis: Shipping &amp; Subscriptions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710327" y="3197542"/>
            <a:ext cx="3492698" cy="379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2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Shipping Type Comparison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710327" y="3758446"/>
            <a:ext cx="4301609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Express shipping: $60.48 avg purchase. Standard: $58.46 avg purchase.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10327" y="4439841"/>
            <a:ext cx="4051578" cy="379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2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Subscribers vs. Non-Subscribers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710327" y="5000744"/>
            <a:ext cx="4301609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Subscribers (1053) avg spend $59.49, total revenue $62,645.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10327" y="5663922"/>
            <a:ext cx="4301609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Non-subscribers (2847) avg spend $59.87, total revenue $170,436.</a:t>
            </a:r>
            <a:endParaRPr lang="en-US" sz="15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4618" y="1793438"/>
            <a:ext cx="8412956" cy="5756196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12561570" y="7726680"/>
            <a:ext cx="1954530" cy="3886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0327" y="558165"/>
            <a:ext cx="10565487" cy="7585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950"/>
              </a:lnSpc>
              <a:buNone/>
            </a:pPr>
            <a:r>
              <a:rPr lang="en-US" sz="4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SQL Analysis: Product &amp; Customer Focus</a:t>
            </a:r>
            <a:endParaRPr lang="en-US" sz="4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327" y="1793438"/>
            <a:ext cx="8412956" cy="575619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25965" y="2907983"/>
            <a:ext cx="3969068" cy="379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2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Discount-Dependent Products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9625965" y="3468886"/>
            <a:ext cx="4301609" cy="7497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Top 5 with highest discounted purchases: Hat (50%), Sneakers (49.66%), Coat (49.07%), Sweater (48.17%), Pants (47.37%).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9625965" y="4400193"/>
            <a:ext cx="3198971" cy="379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2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Segmentation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9625965" y="4961096"/>
            <a:ext cx="4301609" cy="249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Loyal (3116), Returning (701), New (83).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9625965" y="5392579"/>
            <a:ext cx="3958947" cy="379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2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Repeat Buyers &amp; Subscriptions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9625965" y="5953482"/>
            <a:ext cx="4301609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958 repeat buyers are subscribers, 2518 are not.</a:t>
            </a:r>
            <a:endParaRPr lang="en-US" sz="1550" dirty="0"/>
          </a:p>
        </p:txBody>
      </p:sp>
      <p:sp>
        <p:nvSpPr>
          <p:cNvPr id="10" name="Rounded Rectangle 9"/>
          <p:cNvSpPr/>
          <p:nvPr/>
        </p:nvSpPr>
        <p:spPr>
          <a:xfrm>
            <a:off x="12561570" y="7726680"/>
            <a:ext cx="1954530" cy="3886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96321" y="588407"/>
            <a:ext cx="9132689" cy="576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4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SQL Analysis: Top Products &amp; Revenue by Age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1996321" y="3927634"/>
            <a:ext cx="2889647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7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Top 3 Products per Category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1996321" y="4320421"/>
            <a:ext cx="3478768" cy="673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Accessories: Jewelry, Sunglasses, Belt</a:t>
            </a:r>
            <a:endParaRPr lang="en-US" sz="1200" dirty="0"/>
          </a:p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Clothing: Blouse, Pants, Shirt</a:t>
            </a:r>
            <a:endParaRPr lang="en-US" sz="1200" dirty="0"/>
          </a:p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Footwear: Sandals, Shoes, Sneakers</a:t>
            </a:r>
            <a:endParaRPr lang="en-US" sz="1200" dirty="0"/>
          </a:p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Outerwear: Jacket, Coat</a:t>
            </a:r>
            <a:endParaRPr lang="en-US" sz="12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708" y="1439585"/>
            <a:ext cx="6782753" cy="464081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858708" y="6088599"/>
            <a:ext cx="2327553" cy="288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7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Revenue by Age Group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5858708" y="6481386"/>
            <a:ext cx="6782753" cy="168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Young Adult: $62,143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5858708" y="6743919"/>
            <a:ext cx="6782753" cy="168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Middle-aged: $59,197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5858708" y="7006451"/>
            <a:ext cx="6782753" cy="168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Adult: $55,978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5858708" y="7268984"/>
            <a:ext cx="6782753" cy="168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Senior: $55,763</a:t>
            </a:r>
            <a:endParaRPr lang="en-US" sz="1200" dirty="0"/>
          </a:p>
        </p:txBody>
      </p:sp>
      <p:sp>
        <p:nvSpPr>
          <p:cNvPr id="11" name="Rounded Rectangle 10"/>
          <p:cNvSpPr/>
          <p:nvPr/>
        </p:nvSpPr>
        <p:spPr>
          <a:xfrm>
            <a:off x="12561570" y="7726680"/>
            <a:ext cx="1954530" cy="3886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69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791075"/>
            <a:ext cx="10281880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Power BI Dashboard: Visual Insights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5978962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Interactive dashboard for visual presentation of key metrics and trends.</a:t>
            </a:r>
            <a:endParaRPr lang="en-US" sz="1750" dirty="0"/>
          </a:p>
        </p:txBody>
      </p:sp>
      <p:sp>
        <p:nvSpPr>
          <p:cNvPr id="5" name="Rounded Rectangle 4"/>
          <p:cNvSpPr/>
          <p:nvPr/>
        </p:nvSpPr>
        <p:spPr>
          <a:xfrm>
            <a:off x="12561570" y="7726680"/>
            <a:ext cx="1954530" cy="3886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15716" y="453271"/>
            <a:ext cx="4748213" cy="584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5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Dashboard Metrics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1915716" y="1332190"/>
            <a:ext cx="3509605" cy="516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50"/>
              </a:lnSpc>
              <a:buNone/>
            </a:pPr>
            <a:r>
              <a:rPr lang="en-US" sz="40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3.9K</a:t>
            </a:r>
            <a:endParaRPr lang="en-US" sz="4050" dirty="0"/>
          </a:p>
        </p:txBody>
      </p:sp>
      <p:sp>
        <p:nvSpPr>
          <p:cNvPr id="4" name="Text 2"/>
          <p:cNvSpPr/>
          <p:nvPr/>
        </p:nvSpPr>
        <p:spPr>
          <a:xfrm>
            <a:off x="2545675" y="2007751"/>
            <a:ext cx="2249686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560219" y="1332190"/>
            <a:ext cx="3509724" cy="516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50"/>
              </a:lnSpc>
              <a:buNone/>
            </a:pPr>
            <a:r>
              <a:rPr lang="en-US" sz="40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$59.76</a:t>
            </a:r>
            <a:endParaRPr lang="en-US" sz="4050" dirty="0"/>
          </a:p>
        </p:txBody>
      </p:sp>
      <p:sp>
        <p:nvSpPr>
          <p:cNvPr id="6" name="Text 4"/>
          <p:cNvSpPr/>
          <p:nvPr/>
        </p:nvSpPr>
        <p:spPr>
          <a:xfrm>
            <a:off x="6190178" y="2007751"/>
            <a:ext cx="2249686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Avg. Purchase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204841" y="1332190"/>
            <a:ext cx="3509724" cy="516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50"/>
              </a:lnSpc>
              <a:buNone/>
            </a:pPr>
            <a:r>
              <a:rPr lang="en-US" sz="40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3.75</a:t>
            </a:r>
            <a:endParaRPr lang="en-US" sz="4050" dirty="0"/>
          </a:p>
        </p:txBody>
      </p:sp>
      <p:sp>
        <p:nvSpPr>
          <p:cNvPr id="8" name="Text 6"/>
          <p:cNvSpPr/>
          <p:nvPr/>
        </p:nvSpPr>
        <p:spPr>
          <a:xfrm>
            <a:off x="9834801" y="2007751"/>
            <a:ext cx="2249686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Avg. Review Rating</a:t>
            </a: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5716" y="2543175"/>
            <a:ext cx="6885623" cy="4711184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1915716" y="7375803"/>
            <a:ext cx="2249686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Subscription Status</a:t>
            </a:r>
            <a:endParaRPr lang="en-US" sz="17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0673" y="2628543"/>
            <a:ext cx="3531394" cy="4540329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190673" y="7290316"/>
            <a:ext cx="2249686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Revenue by Category</a:t>
            </a:r>
            <a:endParaRPr lang="en-US" sz="1750" dirty="0"/>
          </a:p>
        </p:txBody>
      </p:sp>
      <p:sp>
        <p:nvSpPr>
          <p:cNvPr id="13" name="Rounded Rectangle 12"/>
          <p:cNvSpPr/>
          <p:nvPr/>
        </p:nvSpPr>
        <p:spPr>
          <a:xfrm>
            <a:off x="12561570" y="7726680"/>
            <a:ext cx="1954530" cy="3886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495</Words>
  <Application>Microsoft Office PowerPoint</Application>
  <PresentationFormat>Custom</PresentationFormat>
  <Paragraphs>97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Arial</vt:lpstr>
      <vt:lpstr>Montserrat</vt:lpstr>
      <vt:lpstr>Marcellus</vt:lpstr>
      <vt:lpstr>Marcellus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LENOVO</cp:lastModifiedBy>
  <cp:revision>2</cp:revision>
  <dcterms:created xsi:type="dcterms:W3CDTF">2026-01-30T12:47:14Z</dcterms:created>
  <dcterms:modified xsi:type="dcterms:W3CDTF">2026-01-30T12:52:10Z</dcterms:modified>
</cp:coreProperties>
</file>